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bde939ae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bde939ae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bde939ae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bde939ae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bde939ae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bde939ae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bde939ae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bde939ae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bde939ae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bde939ae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bde939ae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bde939ae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bde939ae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bde939ae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bba2c27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bba2c27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bde939ae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bde939ae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bba2c27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bba2c27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bba2c2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bba2c2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bde939a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bde939a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bba2c27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bba2c27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bde939ae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bde939ae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bde939ae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7bde939ae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bba2c27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bba2c27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bde939ae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bde939ae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bde939ae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bde939ae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bde939ae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bde939ae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Final slide">
  <p:cSld name="CUSTOM_2_2_1">
    <p:spTree>
      <p:nvGrpSpPr>
        <p:cNvPr id="60" name="Shape 60"/>
        <p:cNvGrpSpPr/>
        <p:nvPr/>
      </p:nvGrpSpPr>
      <p:grpSpPr>
        <a:xfrm>
          <a:off x="0" y="0"/>
          <a:ext cx="0" cy="0"/>
          <a:chOff x="0" y="0"/>
          <a:chExt cx="0" cy="0"/>
        </a:xfrm>
      </p:grpSpPr>
      <p:pic>
        <p:nvPicPr>
          <p:cNvPr descr="The University of Sheffield logo" id="61" name="Google Shape;61;p13" title="The University of Sheffield logo"/>
          <p:cNvPicPr preferRelativeResize="0"/>
          <p:nvPr/>
        </p:nvPicPr>
        <p:blipFill>
          <a:blip r:embed="rId2">
            <a:alphaModFix/>
          </a:blip>
          <a:stretch>
            <a:fillRect/>
          </a:stretch>
        </p:blipFill>
        <p:spPr>
          <a:xfrm>
            <a:off x="128200" y="4700500"/>
            <a:ext cx="1174691" cy="356325"/>
          </a:xfrm>
          <a:prstGeom prst="rect">
            <a:avLst/>
          </a:prstGeom>
          <a:noFill/>
          <a:ln>
            <a:noFill/>
          </a:ln>
        </p:spPr>
      </p:pic>
      <p:sp>
        <p:nvSpPr>
          <p:cNvPr id="62" name="Google Shape;62;p13"/>
          <p:cNvSpPr/>
          <p:nvPr/>
        </p:nvSpPr>
        <p:spPr>
          <a:xfrm>
            <a:off x="361800" y="303925"/>
            <a:ext cx="8016900" cy="3914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534929" y="513475"/>
            <a:ext cx="8016900" cy="3914700"/>
          </a:xfrm>
          <a:prstGeom prst="rect">
            <a:avLst/>
          </a:prstGeom>
          <a:solidFill>
            <a:srgbClr val="E1F4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742950" y="1095375"/>
            <a:ext cx="4657800" cy="2133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6000"/>
              <a:buNone/>
              <a:defRPr b="1" sz="6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3"/>
          <p:cNvSpPr txBox="1"/>
          <p:nvPr>
            <p:ph idx="1" type="subTitle"/>
          </p:nvPr>
        </p:nvSpPr>
        <p:spPr>
          <a:xfrm>
            <a:off x="742950" y="3343275"/>
            <a:ext cx="7416000" cy="590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2"/>
              </a:buClr>
              <a:buSzPts val="1300"/>
              <a:buNone/>
              <a:defRPr>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6" name="Google Shape;66;p13"/>
          <p:cNvCxnSpPr/>
          <p:nvPr/>
        </p:nvCxnSpPr>
        <p:spPr>
          <a:xfrm>
            <a:off x="1425975" y="5029200"/>
            <a:ext cx="7125900" cy="0"/>
          </a:xfrm>
          <a:prstGeom prst="straightConnector1">
            <a:avLst/>
          </a:prstGeom>
          <a:noFill/>
          <a:ln cap="flat" cmpd="sng" w="9525">
            <a:solidFill>
              <a:schemeClr val="lt2"/>
            </a:solidFill>
            <a:prstDash val="solid"/>
            <a:round/>
            <a:headEnd len="med" w="med" type="none"/>
            <a:tailEnd len="med" w="med" type="none"/>
          </a:ln>
        </p:spPr>
      </p:cxnSp>
      <p:sp>
        <p:nvSpPr>
          <p:cNvPr id="67" name="Google Shape;67;p13"/>
          <p:cNvSpPr txBox="1"/>
          <p:nvPr>
            <p:ph idx="12" type="sldNum"/>
          </p:nvPr>
        </p:nvSpPr>
        <p:spPr>
          <a:xfrm>
            <a:off x="8551876" y="4791600"/>
            <a:ext cx="469200" cy="393600"/>
          </a:xfrm>
          <a:prstGeom prst="rect">
            <a:avLst/>
          </a:prstGeom>
        </p:spPr>
        <p:txBody>
          <a:bodyPr anchorCtr="0" anchor="ctr" bIns="91425" lIns="91425" spcFirstLastPara="1" rIns="91425" wrap="square" tIns="91425">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7.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Neural ODEs for Physical Systems</a:t>
            </a:r>
            <a:endParaRPr/>
          </a:p>
        </p:txBody>
      </p:sp>
      <p:sp>
        <p:nvSpPr>
          <p:cNvPr id="73" name="Google Shape;73;p14"/>
          <p:cNvSpPr txBox="1"/>
          <p:nvPr>
            <p:ph idx="1" type="subTitle"/>
          </p:nvPr>
        </p:nvSpPr>
        <p:spPr>
          <a:xfrm>
            <a:off x="198975" y="2428118"/>
            <a:ext cx="4242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Jagpreet Jakhar</a:t>
            </a:r>
            <a:endParaRPr/>
          </a:p>
          <a:p>
            <a:pPr indent="0" lvl="0" marL="0" rtl="0" algn="l">
              <a:spcBef>
                <a:spcPts val="0"/>
              </a:spcBef>
              <a:spcAft>
                <a:spcPts val="0"/>
              </a:spcAft>
              <a:buNone/>
            </a:pPr>
            <a:r>
              <a:rPr b="1" lang="en-GB"/>
              <a:t>Supervisor: </a:t>
            </a:r>
            <a:r>
              <a:rPr lang="en-GB"/>
              <a:t>Dr. Matthew Ellis</a:t>
            </a:r>
            <a:endParaRPr/>
          </a:p>
          <a:p>
            <a:pPr indent="0" lvl="0" marL="0" rtl="0" algn="l">
              <a:spcBef>
                <a:spcPts val="0"/>
              </a:spcBef>
              <a:spcAft>
                <a:spcPts val="0"/>
              </a:spcAft>
              <a:buNone/>
            </a:pPr>
            <a:r>
              <a:rPr lang="en-GB"/>
              <a:t>Department of Computer Science</a:t>
            </a:r>
            <a:endParaRPr/>
          </a:p>
          <a:p>
            <a:pPr indent="0" lvl="0" marL="0" rtl="0" algn="l">
              <a:spcBef>
                <a:spcPts val="0"/>
              </a:spcBef>
              <a:spcAft>
                <a:spcPts val="0"/>
              </a:spcAft>
              <a:buNone/>
            </a:pPr>
            <a:r>
              <a:rPr lang="en-GB"/>
              <a:t>University of Sheffield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Lorenz Train</a:t>
            </a:r>
            <a:endParaRPr/>
          </a:p>
        </p:txBody>
      </p:sp>
      <p:pic>
        <p:nvPicPr>
          <p:cNvPr id="134" name="Google Shape;134;p23"/>
          <p:cNvPicPr preferRelativeResize="0"/>
          <p:nvPr/>
        </p:nvPicPr>
        <p:blipFill>
          <a:blip r:embed="rId3">
            <a:alphaModFix/>
          </a:blip>
          <a:stretch>
            <a:fillRect/>
          </a:stretch>
        </p:blipFill>
        <p:spPr>
          <a:xfrm>
            <a:off x="222850" y="1756150"/>
            <a:ext cx="2686625" cy="2569073"/>
          </a:xfrm>
          <a:prstGeom prst="rect">
            <a:avLst/>
          </a:prstGeom>
          <a:noFill/>
          <a:ln>
            <a:noFill/>
          </a:ln>
        </p:spPr>
      </p:pic>
      <p:pic>
        <p:nvPicPr>
          <p:cNvPr id="135" name="Google Shape;135;p23"/>
          <p:cNvPicPr preferRelativeResize="0"/>
          <p:nvPr/>
        </p:nvPicPr>
        <p:blipFill>
          <a:blip r:embed="rId4">
            <a:alphaModFix/>
          </a:blip>
          <a:stretch>
            <a:fillRect/>
          </a:stretch>
        </p:blipFill>
        <p:spPr>
          <a:xfrm>
            <a:off x="6333775" y="1676450"/>
            <a:ext cx="2498551" cy="2728474"/>
          </a:xfrm>
          <a:prstGeom prst="rect">
            <a:avLst/>
          </a:prstGeom>
          <a:noFill/>
          <a:ln>
            <a:noFill/>
          </a:ln>
        </p:spPr>
      </p:pic>
      <p:pic>
        <p:nvPicPr>
          <p:cNvPr id="136" name="Google Shape;136;p23"/>
          <p:cNvPicPr preferRelativeResize="0"/>
          <p:nvPr/>
        </p:nvPicPr>
        <p:blipFill>
          <a:blip r:embed="rId5">
            <a:alphaModFix/>
          </a:blip>
          <a:stretch>
            <a:fillRect/>
          </a:stretch>
        </p:blipFill>
        <p:spPr>
          <a:xfrm>
            <a:off x="3061875" y="1882650"/>
            <a:ext cx="3119498" cy="24425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152400" y="5291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Lorenz Test</a:t>
            </a:r>
            <a:endParaRPr/>
          </a:p>
        </p:txBody>
      </p:sp>
      <p:pic>
        <p:nvPicPr>
          <p:cNvPr id="142" name="Google Shape;142;p24"/>
          <p:cNvPicPr preferRelativeResize="0"/>
          <p:nvPr/>
        </p:nvPicPr>
        <p:blipFill>
          <a:blip r:embed="rId3">
            <a:alphaModFix/>
          </a:blip>
          <a:stretch>
            <a:fillRect/>
          </a:stretch>
        </p:blipFill>
        <p:spPr>
          <a:xfrm>
            <a:off x="152400" y="1277025"/>
            <a:ext cx="4025351" cy="3714074"/>
          </a:xfrm>
          <a:prstGeom prst="rect">
            <a:avLst/>
          </a:prstGeom>
          <a:noFill/>
          <a:ln>
            <a:noFill/>
          </a:ln>
        </p:spPr>
      </p:pic>
      <p:pic>
        <p:nvPicPr>
          <p:cNvPr id="143" name="Google Shape;143;p24"/>
          <p:cNvPicPr preferRelativeResize="0"/>
          <p:nvPr/>
        </p:nvPicPr>
        <p:blipFill>
          <a:blip r:embed="rId4">
            <a:alphaModFix/>
          </a:blip>
          <a:stretch>
            <a:fillRect/>
          </a:stretch>
        </p:blipFill>
        <p:spPr>
          <a:xfrm>
            <a:off x="4414142" y="1277025"/>
            <a:ext cx="4301175" cy="3714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Domain Wall</a:t>
            </a:r>
            <a:endParaRPr/>
          </a:p>
        </p:txBody>
      </p:sp>
      <p:sp>
        <p:nvSpPr>
          <p:cNvPr id="149" name="Google Shape;149;p25"/>
          <p:cNvSpPr txBox="1"/>
          <p:nvPr/>
        </p:nvSpPr>
        <p:spPr>
          <a:xfrm>
            <a:off x="4558225" y="1506875"/>
            <a:ext cx="4312200" cy="2762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GB" sz="1300">
                <a:latin typeface="Roboto"/>
                <a:ea typeface="Roboto"/>
                <a:cs typeface="Roboto"/>
                <a:sym typeface="Roboto"/>
              </a:rPr>
              <a:t>Domain walls separate regions where the magnetic moments of atoms or ions are aligned in different directions.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GB" sz="1300">
                <a:latin typeface="Roboto"/>
                <a:ea typeface="Roboto"/>
                <a:cs typeface="Roboto"/>
                <a:sym typeface="Roboto"/>
              </a:rPr>
              <a:t>A sinusoidal input is </a:t>
            </a:r>
            <a:r>
              <a:rPr lang="en-GB" sz="1300">
                <a:latin typeface="Roboto"/>
                <a:ea typeface="Roboto"/>
                <a:cs typeface="Roboto"/>
                <a:sym typeface="Roboto"/>
              </a:rPr>
              <a:t>given</a:t>
            </a:r>
            <a:r>
              <a:rPr lang="en-GB" sz="1300">
                <a:latin typeface="Roboto"/>
                <a:ea typeface="Roboto"/>
                <a:cs typeface="Roboto"/>
                <a:sym typeface="Roboto"/>
              </a:rPr>
              <a:t> explicitly and the Domain Wall Position and angles are predicted for two cases, namely : </a:t>
            </a:r>
            <a:r>
              <a:rPr lang="en-GB" sz="1300">
                <a:latin typeface="Roboto"/>
                <a:ea typeface="Roboto"/>
                <a:cs typeface="Roboto"/>
                <a:sym typeface="Roboto"/>
              </a:rPr>
              <a:t>when</a:t>
            </a:r>
            <a:r>
              <a:rPr lang="en-GB" sz="1300">
                <a:latin typeface="Roboto"/>
                <a:ea typeface="Roboto"/>
                <a:cs typeface="Roboto"/>
                <a:sym typeface="Roboto"/>
              </a:rPr>
              <a:t> a single field is applied, and when multiple fields are applied.</a:t>
            </a:r>
            <a:endParaRPr sz="1300">
              <a:latin typeface="Roboto"/>
              <a:ea typeface="Roboto"/>
              <a:cs typeface="Roboto"/>
              <a:sym typeface="Roboto"/>
            </a:endParaRPr>
          </a:p>
        </p:txBody>
      </p:sp>
      <p:pic>
        <p:nvPicPr>
          <p:cNvPr id="150" name="Google Shape;150;p25"/>
          <p:cNvPicPr preferRelativeResize="0"/>
          <p:nvPr/>
        </p:nvPicPr>
        <p:blipFill>
          <a:blip r:embed="rId3">
            <a:alphaModFix/>
          </a:blip>
          <a:stretch>
            <a:fillRect/>
          </a:stretch>
        </p:blipFill>
        <p:spPr>
          <a:xfrm>
            <a:off x="377875" y="1629325"/>
            <a:ext cx="2933700" cy="2324100"/>
          </a:xfrm>
          <a:prstGeom prst="rect">
            <a:avLst/>
          </a:prstGeom>
          <a:noFill/>
          <a:ln>
            <a:noFill/>
          </a:ln>
        </p:spPr>
      </p:pic>
      <p:sp>
        <p:nvSpPr>
          <p:cNvPr id="151" name="Google Shape;151;p25"/>
          <p:cNvSpPr txBox="1"/>
          <p:nvPr/>
        </p:nvSpPr>
        <p:spPr>
          <a:xfrm>
            <a:off x="711175" y="4226600"/>
            <a:ext cx="28185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Domain Walls separating different fields.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Domain Wall - Single Field</a:t>
            </a:r>
            <a:endParaRPr/>
          </a:p>
        </p:txBody>
      </p:sp>
      <p:pic>
        <p:nvPicPr>
          <p:cNvPr id="157" name="Google Shape;157;p26"/>
          <p:cNvPicPr preferRelativeResize="0"/>
          <p:nvPr/>
        </p:nvPicPr>
        <p:blipFill>
          <a:blip r:embed="rId3">
            <a:alphaModFix/>
          </a:blip>
          <a:stretch>
            <a:fillRect/>
          </a:stretch>
        </p:blipFill>
        <p:spPr>
          <a:xfrm>
            <a:off x="152400" y="1277025"/>
            <a:ext cx="7703300" cy="3714076"/>
          </a:xfrm>
          <a:prstGeom prst="rect">
            <a:avLst/>
          </a:prstGeom>
          <a:noFill/>
          <a:ln>
            <a:noFill/>
          </a:ln>
        </p:spPr>
      </p:pic>
      <p:sp>
        <p:nvSpPr>
          <p:cNvPr id="158" name="Google Shape;158;p26"/>
          <p:cNvSpPr txBox="1"/>
          <p:nvPr/>
        </p:nvSpPr>
        <p:spPr>
          <a:xfrm>
            <a:off x="8095250" y="1746450"/>
            <a:ext cx="9018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latin typeface="Roboto"/>
                <a:ea typeface="Roboto"/>
                <a:cs typeface="Roboto"/>
                <a:sym typeface="Roboto"/>
              </a:rPr>
              <a:t>Position</a:t>
            </a:r>
            <a:endParaRPr b="1" sz="1300">
              <a:latin typeface="Roboto"/>
              <a:ea typeface="Roboto"/>
              <a:cs typeface="Roboto"/>
              <a:sym typeface="Roboto"/>
            </a:endParaRPr>
          </a:p>
        </p:txBody>
      </p:sp>
      <p:sp>
        <p:nvSpPr>
          <p:cNvPr id="159" name="Google Shape;159;p26"/>
          <p:cNvSpPr txBox="1"/>
          <p:nvPr/>
        </p:nvSpPr>
        <p:spPr>
          <a:xfrm>
            <a:off x="8109350" y="3522000"/>
            <a:ext cx="901800" cy="4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Angle</a:t>
            </a:r>
            <a:endParaRPr b="1" sz="13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Domain Wall Single Field-Test Data</a:t>
            </a:r>
            <a:endParaRPr/>
          </a:p>
        </p:txBody>
      </p:sp>
      <p:sp>
        <p:nvSpPr>
          <p:cNvPr id="165" name="Google Shape;165;p27"/>
          <p:cNvSpPr txBox="1"/>
          <p:nvPr/>
        </p:nvSpPr>
        <p:spPr>
          <a:xfrm>
            <a:off x="2853125" y="1365975"/>
            <a:ext cx="31002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Tested on different initial condition</a:t>
            </a:r>
            <a:endParaRPr b="1">
              <a:latin typeface="Roboto"/>
              <a:ea typeface="Roboto"/>
              <a:cs typeface="Roboto"/>
              <a:sym typeface="Roboto"/>
            </a:endParaRPr>
          </a:p>
        </p:txBody>
      </p:sp>
      <p:pic>
        <p:nvPicPr>
          <p:cNvPr id="166" name="Google Shape;166;p27"/>
          <p:cNvPicPr preferRelativeResize="0"/>
          <p:nvPr/>
        </p:nvPicPr>
        <p:blipFill>
          <a:blip r:embed="rId3">
            <a:alphaModFix/>
          </a:blip>
          <a:stretch>
            <a:fillRect/>
          </a:stretch>
        </p:blipFill>
        <p:spPr>
          <a:xfrm>
            <a:off x="318599" y="1675875"/>
            <a:ext cx="8520600" cy="3614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Domain Wall Multiple Fields</a:t>
            </a:r>
            <a:endParaRPr/>
          </a:p>
        </p:txBody>
      </p:sp>
      <p:pic>
        <p:nvPicPr>
          <p:cNvPr id="172" name="Google Shape;172;p28"/>
          <p:cNvPicPr preferRelativeResize="0"/>
          <p:nvPr/>
        </p:nvPicPr>
        <p:blipFill>
          <a:blip r:embed="rId3">
            <a:alphaModFix/>
          </a:blip>
          <a:stretch>
            <a:fillRect/>
          </a:stretch>
        </p:blipFill>
        <p:spPr>
          <a:xfrm>
            <a:off x="152400" y="1277025"/>
            <a:ext cx="8407875" cy="3714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Domain Wall Multiple Fields Test</a:t>
            </a:r>
            <a:endParaRPr/>
          </a:p>
        </p:txBody>
      </p:sp>
      <p:pic>
        <p:nvPicPr>
          <p:cNvPr id="178" name="Google Shape;178;p29"/>
          <p:cNvPicPr preferRelativeResize="0"/>
          <p:nvPr/>
        </p:nvPicPr>
        <p:blipFill>
          <a:blip r:embed="rId3">
            <a:alphaModFix/>
          </a:blip>
          <a:stretch>
            <a:fillRect/>
          </a:stretch>
        </p:blipFill>
        <p:spPr>
          <a:xfrm>
            <a:off x="232038" y="1429425"/>
            <a:ext cx="8679926" cy="3714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184" name="Google Shape;184;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NODE are found to perform well on the double pendulum problem performing well on both forecasting and Generalisation abilities.</a:t>
            </a:r>
            <a:endParaRPr/>
          </a:p>
          <a:p>
            <a:pPr indent="-311150" lvl="0" marL="457200" rtl="0" algn="l">
              <a:spcBef>
                <a:spcPts val="0"/>
              </a:spcBef>
              <a:spcAft>
                <a:spcPts val="0"/>
              </a:spcAft>
              <a:buSzPts val="1300"/>
              <a:buChar char="●"/>
            </a:pPr>
            <a:r>
              <a:rPr lang="en-GB"/>
              <a:t>On the Lorenz Attractor Problem, the model goes out of phase after some time steps, but is still an improvement over vanilla RNNs used for the same purpose.</a:t>
            </a:r>
            <a:endParaRPr/>
          </a:p>
          <a:p>
            <a:pPr indent="-311150" lvl="0" marL="457200" rtl="0" algn="l">
              <a:spcBef>
                <a:spcPts val="0"/>
              </a:spcBef>
              <a:spcAft>
                <a:spcPts val="0"/>
              </a:spcAft>
              <a:buSzPts val="1300"/>
              <a:buChar char="●"/>
            </a:pPr>
            <a:r>
              <a:rPr lang="en-GB"/>
              <a:t>For Domain Wall Problem, the model </a:t>
            </a:r>
            <a:r>
              <a:rPr lang="en-GB"/>
              <a:t>struggles</a:t>
            </a:r>
            <a:r>
              <a:rPr lang="en-GB"/>
              <a:t> in cases of abrupt phase shifts, and has limited generalizability both for single field as well as multiple fields cases.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Conclusions</a:t>
            </a:r>
            <a:endParaRPr/>
          </a:p>
        </p:txBody>
      </p:sp>
      <p:sp>
        <p:nvSpPr>
          <p:cNvPr id="190" name="Google Shape;190;p3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Neural ODE Advantages : </a:t>
            </a:r>
            <a:endParaRPr b="1"/>
          </a:p>
          <a:p>
            <a:pPr indent="-311150" lvl="0" marL="457200" rtl="0" algn="l">
              <a:spcBef>
                <a:spcPts val="1200"/>
              </a:spcBef>
              <a:spcAft>
                <a:spcPts val="0"/>
              </a:spcAft>
              <a:buSzPts val="1300"/>
              <a:buChar char="●"/>
            </a:pPr>
            <a:r>
              <a:rPr lang="en-GB"/>
              <a:t>Adjoint based backpropagation, O(1) memory cost w.r.t network depth.</a:t>
            </a:r>
            <a:endParaRPr/>
          </a:p>
          <a:p>
            <a:pPr indent="-311150" lvl="0" marL="457200" rtl="0" algn="l">
              <a:spcBef>
                <a:spcPts val="0"/>
              </a:spcBef>
              <a:spcAft>
                <a:spcPts val="0"/>
              </a:spcAft>
              <a:buSzPts val="1300"/>
              <a:buChar char="●"/>
            </a:pPr>
            <a:r>
              <a:rPr lang="en-GB"/>
              <a:t>Use of ODE Solvers - Error Management</a:t>
            </a:r>
            <a:endParaRPr/>
          </a:p>
          <a:p>
            <a:pPr indent="-311150" lvl="0" marL="457200" rtl="0" algn="l">
              <a:spcBef>
                <a:spcPts val="0"/>
              </a:spcBef>
              <a:spcAft>
                <a:spcPts val="0"/>
              </a:spcAft>
              <a:buSzPts val="1300"/>
              <a:buChar char="●"/>
            </a:pPr>
            <a:r>
              <a:rPr lang="en-GB"/>
              <a:t>Well established theory of Ordinary Differential Equations helps guide us build new </a:t>
            </a:r>
            <a:r>
              <a:rPr lang="en-GB"/>
              <a:t>architectures</a:t>
            </a:r>
            <a:endParaRPr/>
          </a:p>
          <a:p>
            <a:pPr indent="-311150" lvl="0" marL="457200" rtl="0" algn="l">
              <a:spcBef>
                <a:spcPts val="0"/>
              </a:spcBef>
              <a:spcAft>
                <a:spcPts val="0"/>
              </a:spcAft>
              <a:buSzPts val="1300"/>
              <a:buChar char="●"/>
            </a:pPr>
            <a:r>
              <a:rPr lang="en-GB"/>
              <a:t>Continuous in time</a:t>
            </a:r>
            <a:endParaRPr/>
          </a:p>
          <a:p>
            <a:pPr indent="-311150" lvl="0" marL="457200" rtl="0" algn="l">
              <a:spcBef>
                <a:spcPts val="0"/>
              </a:spcBef>
              <a:spcAft>
                <a:spcPts val="0"/>
              </a:spcAft>
              <a:buSzPts val="1300"/>
              <a:buChar char="●"/>
            </a:pPr>
            <a:r>
              <a:rPr lang="en-GB"/>
              <a:t>Wide applicability - Fluid Mechanics to stock markets.</a:t>
            </a:r>
            <a:endParaRPr/>
          </a:p>
        </p:txBody>
      </p:sp>
      <p:sp>
        <p:nvSpPr>
          <p:cNvPr id="191" name="Google Shape;191;p31"/>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Neural ODE Limitations:</a:t>
            </a:r>
            <a:endParaRPr b="1"/>
          </a:p>
          <a:p>
            <a:pPr indent="-311150" lvl="0" marL="457200" rtl="0" algn="l">
              <a:spcBef>
                <a:spcPts val="1200"/>
              </a:spcBef>
              <a:spcAft>
                <a:spcPts val="0"/>
              </a:spcAft>
              <a:buSzPts val="1300"/>
              <a:buChar char="●"/>
            </a:pPr>
            <a:r>
              <a:rPr lang="en-GB"/>
              <a:t>ODEs can be slow to solve, especially Stiff ODE cases</a:t>
            </a:r>
            <a:endParaRPr/>
          </a:p>
          <a:p>
            <a:pPr indent="-311150" lvl="0" marL="457200" rtl="0" algn="l">
              <a:spcBef>
                <a:spcPts val="0"/>
              </a:spcBef>
              <a:spcAft>
                <a:spcPts val="0"/>
              </a:spcAft>
              <a:buSzPts val="1300"/>
              <a:buChar char="●"/>
            </a:pPr>
            <a:r>
              <a:rPr lang="en-GB"/>
              <a:t>Whole trajectory must be solved</a:t>
            </a:r>
            <a:endParaRPr/>
          </a:p>
          <a:p>
            <a:pPr indent="-311150" lvl="0" marL="457200" rtl="0" algn="l">
              <a:spcBef>
                <a:spcPts val="0"/>
              </a:spcBef>
              <a:spcAft>
                <a:spcPts val="0"/>
              </a:spcAft>
              <a:buSzPts val="1300"/>
              <a:buChar char="●"/>
            </a:pPr>
            <a:r>
              <a:rPr lang="en-GB"/>
              <a:t>Limited representation as Trajectories can’t cross, so limited to homeomorphisms.{the continuous evolution of the ODE ensures that any topological property of its input must be preserved.}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Work</a:t>
            </a:r>
            <a:endParaRPr/>
          </a:p>
        </p:txBody>
      </p:sp>
      <p:sp>
        <p:nvSpPr>
          <p:cNvPr id="197" name="Google Shape;197;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Augmented Neural ODEs (ANODEs)</a:t>
            </a:r>
            <a:endParaRPr sz="1600"/>
          </a:p>
          <a:p>
            <a:pPr indent="-330200" lvl="0" marL="457200" rtl="0" algn="l">
              <a:spcBef>
                <a:spcPts val="0"/>
              </a:spcBef>
              <a:spcAft>
                <a:spcPts val="0"/>
              </a:spcAft>
              <a:buSzPts val="1600"/>
              <a:buChar char="●"/>
            </a:pPr>
            <a:r>
              <a:rPr lang="en-GB" sz="1600"/>
              <a:t>Second Order Neural ODEs(SONODEs)</a:t>
            </a:r>
            <a:endParaRPr sz="1500"/>
          </a:p>
          <a:p>
            <a:pPr indent="-323850" lvl="0" marL="457200" rtl="0" algn="l">
              <a:spcBef>
                <a:spcPts val="0"/>
              </a:spcBef>
              <a:spcAft>
                <a:spcPts val="0"/>
              </a:spcAft>
              <a:buSzPts val="1500"/>
              <a:buChar char="●"/>
            </a:pPr>
            <a:r>
              <a:rPr lang="en-GB" sz="1500"/>
              <a:t>Hamiltonian Neural Networks</a:t>
            </a:r>
            <a:endParaRPr sz="1500"/>
          </a:p>
          <a:p>
            <a:pPr indent="-323850" lvl="0" marL="457200" rtl="0" algn="l">
              <a:spcBef>
                <a:spcPts val="0"/>
              </a:spcBef>
              <a:spcAft>
                <a:spcPts val="0"/>
              </a:spcAft>
              <a:buSzPts val="1500"/>
              <a:buChar char="●"/>
            </a:pPr>
            <a:r>
              <a:rPr lang="en-GB" sz="1500"/>
              <a:t>Lagrangian Neural Networks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Aims &amp; objectives</a:t>
            </a:r>
            <a:endParaRPr/>
          </a:p>
          <a:p>
            <a:pPr indent="-311150" lvl="0" marL="457200" rtl="0" algn="l">
              <a:spcBef>
                <a:spcPts val="0"/>
              </a:spcBef>
              <a:spcAft>
                <a:spcPts val="0"/>
              </a:spcAft>
              <a:buSzPts val="1300"/>
              <a:buChar char="●"/>
            </a:pPr>
            <a:r>
              <a:rPr lang="en-GB"/>
              <a:t>Background</a:t>
            </a:r>
            <a:endParaRPr/>
          </a:p>
          <a:p>
            <a:pPr indent="-311150" lvl="0" marL="457200" rtl="0" algn="l">
              <a:spcBef>
                <a:spcPts val="0"/>
              </a:spcBef>
              <a:spcAft>
                <a:spcPts val="0"/>
              </a:spcAft>
              <a:buSzPts val="1300"/>
              <a:buChar char="●"/>
            </a:pPr>
            <a:r>
              <a:rPr lang="en-GB"/>
              <a:t>Methodology</a:t>
            </a:r>
            <a:endParaRPr/>
          </a:p>
          <a:p>
            <a:pPr indent="-311150" lvl="0" marL="457200" rtl="0" algn="l">
              <a:spcBef>
                <a:spcPts val="0"/>
              </a:spcBef>
              <a:spcAft>
                <a:spcPts val="0"/>
              </a:spcAft>
              <a:buSzPts val="1300"/>
              <a:buChar char="●"/>
            </a:pPr>
            <a:r>
              <a:rPr lang="en-GB"/>
              <a:t>Experiments</a:t>
            </a:r>
            <a:endParaRPr/>
          </a:p>
          <a:p>
            <a:pPr indent="-311150" lvl="0" marL="457200" rtl="0" algn="l">
              <a:spcBef>
                <a:spcPts val="0"/>
              </a:spcBef>
              <a:spcAft>
                <a:spcPts val="0"/>
              </a:spcAft>
              <a:buSzPts val="1300"/>
              <a:buChar char="●"/>
            </a:pPr>
            <a:r>
              <a:rPr lang="en-GB"/>
              <a:t>Results</a:t>
            </a:r>
            <a:endParaRPr/>
          </a:p>
          <a:p>
            <a:pPr indent="-311150" lvl="0" marL="457200" rtl="0" algn="l">
              <a:spcBef>
                <a:spcPts val="0"/>
              </a:spcBef>
              <a:spcAft>
                <a:spcPts val="0"/>
              </a:spcAft>
              <a:buSzPts val="1300"/>
              <a:buChar char="●"/>
            </a:pPr>
            <a:r>
              <a:rPr lang="en-GB"/>
              <a:t>Conclusions</a:t>
            </a:r>
            <a:endParaRPr/>
          </a:p>
          <a:p>
            <a:pPr indent="-311150" lvl="0" marL="457200" rtl="0" algn="l">
              <a:spcBef>
                <a:spcPts val="0"/>
              </a:spcBef>
              <a:spcAft>
                <a:spcPts val="0"/>
              </a:spcAft>
              <a:buSzPts val="1300"/>
              <a:buChar char="●"/>
            </a:pPr>
            <a:r>
              <a:rPr lang="en-GB"/>
              <a:t>Future Work</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742950" y="1095375"/>
            <a:ext cx="4657800" cy="213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Any questions?</a:t>
            </a:r>
            <a:endParaRPr/>
          </a:p>
        </p:txBody>
      </p:sp>
      <p:sp>
        <p:nvSpPr>
          <p:cNvPr id="203" name="Google Shape;203;p33"/>
          <p:cNvSpPr txBox="1"/>
          <p:nvPr>
            <p:ph idx="12" type="sldNum"/>
          </p:nvPr>
        </p:nvSpPr>
        <p:spPr>
          <a:xfrm>
            <a:off x="8551876" y="4791600"/>
            <a:ext cx="4692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199000"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Aims &amp; Objectives</a:t>
            </a:r>
            <a:endParaRPr/>
          </a:p>
        </p:txBody>
      </p:sp>
      <p:sp>
        <p:nvSpPr>
          <p:cNvPr id="85" name="Google Shape;85;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Aim :</a:t>
            </a:r>
            <a:r>
              <a:rPr lang="en-GB"/>
              <a:t>E</a:t>
            </a:r>
            <a:r>
              <a:rPr lang="en-GB"/>
              <a:t>xplore the potential of a particular ML approach known as Neural Ordinary Differential Equations (NODEs) for modeling specific physical systems that exhibit complex non-linear dynamics.</a:t>
            </a:r>
            <a:endParaRPr/>
          </a:p>
          <a:p>
            <a:pPr indent="0" lvl="0" marL="0" rtl="0" algn="l">
              <a:spcBef>
                <a:spcPts val="1200"/>
              </a:spcBef>
              <a:spcAft>
                <a:spcPts val="0"/>
              </a:spcAft>
              <a:buNone/>
            </a:pPr>
            <a:r>
              <a:rPr b="1" lang="en-GB" sz="1400"/>
              <a:t>Objectives:</a:t>
            </a:r>
            <a:endParaRPr b="1" sz="1400"/>
          </a:p>
          <a:p>
            <a:pPr indent="-311150" lvl="0" marL="457200" rtl="0" algn="l">
              <a:spcBef>
                <a:spcPts val="1200"/>
              </a:spcBef>
              <a:spcAft>
                <a:spcPts val="0"/>
              </a:spcAft>
              <a:buSzPts val="1300"/>
              <a:buChar char="●"/>
            </a:pPr>
            <a:r>
              <a:rPr lang="en-GB"/>
              <a:t>Training NODEs on Lorenz Model simulation.</a:t>
            </a:r>
            <a:endParaRPr/>
          </a:p>
          <a:p>
            <a:pPr indent="-311150" lvl="0" marL="457200" rtl="0" algn="l">
              <a:spcBef>
                <a:spcPts val="0"/>
              </a:spcBef>
              <a:spcAft>
                <a:spcPts val="0"/>
              </a:spcAft>
              <a:buSzPts val="1300"/>
              <a:buChar char="●"/>
            </a:pPr>
            <a:r>
              <a:rPr lang="en-GB"/>
              <a:t> Training NODEs on Double Pendulum simulation</a:t>
            </a:r>
            <a:endParaRPr/>
          </a:p>
          <a:p>
            <a:pPr indent="-311150" lvl="0" marL="457200" rtl="0" algn="l">
              <a:spcBef>
                <a:spcPts val="0"/>
              </a:spcBef>
              <a:spcAft>
                <a:spcPts val="0"/>
              </a:spcAft>
              <a:buSzPts val="1300"/>
              <a:buChar char="●"/>
            </a:pPr>
            <a:r>
              <a:rPr lang="en-GB"/>
              <a:t> Training NODEs  for predicting Domain Wall dynamics of a copper nanowire.</a:t>
            </a:r>
            <a:endParaRPr/>
          </a:p>
          <a:p>
            <a:pPr indent="-311150" lvl="0" marL="457200" rtl="0" algn="l">
              <a:spcBef>
                <a:spcPts val="0"/>
              </a:spcBef>
              <a:spcAft>
                <a:spcPts val="0"/>
              </a:spcAft>
              <a:buSzPts val="1300"/>
              <a:buChar char="●"/>
            </a:pPr>
            <a:r>
              <a:rPr lang="en-GB"/>
              <a:t>  Evaluating NODEs - advantages, disadvantages, and limitations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879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Background-1</a:t>
            </a:r>
            <a:endParaRPr/>
          </a:p>
        </p:txBody>
      </p:sp>
      <p:sp>
        <p:nvSpPr>
          <p:cNvPr id="91" name="Google Shape;91;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a:t>
            </a:r>
            <a:r>
              <a:rPr lang="en-GB"/>
              <a:t>e explore a data-driven approach to learn dynamical systems from data governed by ordinary differential equations using Neural Ordinary Differential Equations(NODEs), popularized by Ricky TQ chen in his paper.</a:t>
            </a:r>
            <a:endParaRPr/>
          </a:p>
          <a:p>
            <a:pPr indent="-311150" lvl="0" marL="457200" rtl="0" algn="l">
              <a:spcBef>
                <a:spcPts val="0"/>
              </a:spcBef>
              <a:spcAft>
                <a:spcPts val="0"/>
              </a:spcAft>
              <a:buSzPts val="1300"/>
              <a:buChar char="●"/>
            </a:pPr>
            <a:r>
              <a:rPr lang="en-GB"/>
              <a:t>Based on the notion that the skip connections in Residual Networks can be seen as a realization of Euler’s method for numerically solving ODEs. Instead of letting the network learn the residuals between fixed points as in ResNet, ODENet parameterises the local derivative of the input data with a neural network block. </a:t>
            </a:r>
            <a:endParaRPr/>
          </a:p>
          <a:p>
            <a:pPr indent="0" lvl="0" marL="457200" rtl="0" algn="l">
              <a:spcBef>
                <a:spcPts val="1200"/>
              </a:spcBef>
              <a:spcAft>
                <a:spcPts val="1200"/>
              </a:spcAft>
              <a:buNone/>
            </a:pPr>
            <a:r>
              <a:t/>
            </a:r>
            <a:endParaRPr/>
          </a:p>
        </p:txBody>
      </p:sp>
      <p:pic>
        <p:nvPicPr>
          <p:cNvPr id="92" name="Google Shape;92;p17"/>
          <p:cNvPicPr preferRelativeResize="0"/>
          <p:nvPr/>
        </p:nvPicPr>
        <p:blipFill>
          <a:blip r:embed="rId3">
            <a:alphaModFix/>
          </a:blip>
          <a:stretch>
            <a:fillRect/>
          </a:stretch>
        </p:blipFill>
        <p:spPr>
          <a:xfrm>
            <a:off x="4332750" y="3338800"/>
            <a:ext cx="4478325" cy="174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Background-2</a:t>
            </a:r>
            <a:endParaRPr/>
          </a:p>
        </p:txBody>
      </p:sp>
      <p:pic>
        <p:nvPicPr>
          <p:cNvPr id="98" name="Google Shape;98;p18"/>
          <p:cNvPicPr preferRelativeResize="0"/>
          <p:nvPr/>
        </p:nvPicPr>
        <p:blipFill>
          <a:blip r:embed="rId3">
            <a:alphaModFix/>
          </a:blip>
          <a:stretch>
            <a:fillRect/>
          </a:stretch>
        </p:blipFill>
        <p:spPr>
          <a:xfrm>
            <a:off x="4768925" y="1539775"/>
            <a:ext cx="3706499" cy="2955500"/>
          </a:xfrm>
          <a:prstGeom prst="rect">
            <a:avLst/>
          </a:prstGeom>
          <a:noFill/>
          <a:ln>
            <a:noFill/>
          </a:ln>
        </p:spPr>
      </p:pic>
      <p:sp>
        <p:nvSpPr>
          <p:cNvPr id="99" name="Google Shape;99;p18"/>
          <p:cNvSpPr txBox="1"/>
          <p:nvPr>
            <p:ph idx="1" type="body"/>
          </p:nvPr>
        </p:nvSpPr>
        <p:spPr>
          <a:xfrm>
            <a:off x="4309025" y="12047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They then let an ODE solver be responsible for the steps taken from an input xi at time ti to an output xi+1 at time ti+1, with the derivative at each point fed to the ODE solver to take each step.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Methodology</a:t>
            </a:r>
            <a:endParaRPr/>
          </a:p>
        </p:txBody>
      </p:sp>
      <p:sp>
        <p:nvSpPr>
          <p:cNvPr id="105" name="Google Shape;105;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In all Problems, A Multilayer Perceptron is parametrised using the Neural ODE</a:t>
            </a:r>
            <a:endParaRPr/>
          </a:p>
          <a:p>
            <a:pPr indent="-311150" lvl="0" marL="457200" rtl="0" algn="l">
              <a:spcBef>
                <a:spcPts val="0"/>
              </a:spcBef>
              <a:spcAft>
                <a:spcPts val="0"/>
              </a:spcAft>
              <a:buSzPts val="1300"/>
              <a:buChar char="●"/>
            </a:pPr>
            <a:r>
              <a:rPr lang="en-GB"/>
              <a:t>Torchdiffeq, a ODE solver library for PyTorch was used as a blackbox ODE solver with support for Adjoint based  backpropagation.</a:t>
            </a:r>
            <a:endParaRPr/>
          </a:p>
          <a:p>
            <a:pPr indent="-311150" lvl="0" marL="457200" rtl="0" algn="l">
              <a:spcBef>
                <a:spcPts val="0"/>
              </a:spcBef>
              <a:spcAft>
                <a:spcPts val="0"/>
              </a:spcAft>
              <a:buSzPts val="1300"/>
              <a:buChar char="●"/>
            </a:pPr>
            <a:r>
              <a:rPr lang="en-GB"/>
              <a:t>DIfferent batch_sizes and activation functions were used depending on the suitability to problem at hand, for example, ReLu for Lorenz problem, LeakyRelu for Double Pendulum Problem and a </a:t>
            </a:r>
            <a:r>
              <a:rPr lang="en-GB"/>
              <a:t>combination</a:t>
            </a:r>
            <a:r>
              <a:rPr lang="en-GB"/>
              <a:t> of LeakyReLu and tanh for domain wall problem.</a:t>
            </a:r>
            <a:endParaRPr/>
          </a:p>
          <a:p>
            <a:pPr indent="-311150" lvl="0" marL="457200" rtl="0" algn="l">
              <a:spcBef>
                <a:spcPts val="0"/>
              </a:spcBef>
              <a:spcAft>
                <a:spcPts val="0"/>
              </a:spcAft>
              <a:buSzPts val="1300"/>
              <a:buChar char="●"/>
            </a:pPr>
            <a:r>
              <a:rPr lang="en-GB"/>
              <a:t>Evaluation was done based on two metrics:</a:t>
            </a:r>
            <a:endParaRPr/>
          </a:p>
          <a:p>
            <a:pPr indent="-298450" lvl="1" marL="914400" rtl="0" algn="l">
              <a:spcBef>
                <a:spcPts val="0"/>
              </a:spcBef>
              <a:spcAft>
                <a:spcPts val="0"/>
              </a:spcAft>
              <a:buSzPts val="1100"/>
              <a:buChar char="○"/>
            </a:pPr>
            <a:r>
              <a:rPr lang="en-GB"/>
              <a:t>Forecasting ability</a:t>
            </a:r>
            <a:endParaRPr/>
          </a:p>
          <a:p>
            <a:pPr indent="-298450" lvl="1" marL="914400" rtl="0" algn="l">
              <a:spcBef>
                <a:spcPts val="0"/>
              </a:spcBef>
              <a:spcAft>
                <a:spcPts val="0"/>
              </a:spcAft>
              <a:buSzPts val="1100"/>
              <a:buChar char="○"/>
            </a:pPr>
            <a:r>
              <a:rPr lang="en-GB"/>
              <a:t>Generalization 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Double Pendulum</a:t>
            </a:r>
            <a:endParaRPr/>
          </a:p>
        </p:txBody>
      </p:sp>
      <p:pic>
        <p:nvPicPr>
          <p:cNvPr id="111" name="Google Shape;111;p20"/>
          <p:cNvPicPr preferRelativeResize="0"/>
          <p:nvPr/>
        </p:nvPicPr>
        <p:blipFill>
          <a:blip r:embed="rId3">
            <a:alphaModFix/>
          </a:blip>
          <a:stretch>
            <a:fillRect/>
          </a:stretch>
        </p:blipFill>
        <p:spPr>
          <a:xfrm>
            <a:off x="152400" y="1277025"/>
            <a:ext cx="2080675" cy="2075875"/>
          </a:xfrm>
          <a:prstGeom prst="rect">
            <a:avLst/>
          </a:prstGeom>
          <a:noFill/>
          <a:ln>
            <a:noFill/>
          </a:ln>
        </p:spPr>
      </p:pic>
      <p:sp>
        <p:nvSpPr>
          <p:cNvPr id="112" name="Google Shape;112;p20"/>
          <p:cNvSpPr txBox="1"/>
          <p:nvPr/>
        </p:nvSpPr>
        <p:spPr>
          <a:xfrm>
            <a:off x="2345800" y="1520975"/>
            <a:ext cx="5791800" cy="1677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GB" sz="1300">
                <a:latin typeface="Roboto"/>
                <a:ea typeface="Roboto"/>
                <a:cs typeface="Roboto"/>
                <a:sym typeface="Roboto"/>
              </a:rPr>
              <a:t>Involves two connected pendulums, where each pendulum consists of a mass attached to a rod that can swing freely.</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GB" sz="1300">
                <a:latin typeface="Roboto"/>
                <a:ea typeface="Roboto"/>
                <a:cs typeface="Roboto"/>
                <a:sym typeface="Roboto"/>
              </a:rPr>
              <a:t>Exhibits chaotic behavior and is highly sensitive to initial conditions.</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GB" sz="1300">
                <a:latin typeface="Roboto"/>
                <a:ea typeface="Roboto"/>
                <a:cs typeface="Roboto"/>
                <a:sym typeface="Roboto"/>
              </a:rPr>
              <a:t>NODE is trained to predict the </a:t>
            </a:r>
            <a:r>
              <a:rPr lang="en-GB" sz="1300">
                <a:latin typeface="Roboto"/>
                <a:ea typeface="Roboto"/>
                <a:cs typeface="Roboto"/>
                <a:sym typeface="Roboto"/>
              </a:rPr>
              <a:t>angles Theta1 and Theta2.</a:t>
            </a:r>
            <a:endParaRPr sz="1300">
              <a:latin typeface="Roboto"/>
              <a:ea typeface="Roboto"/>
              <a:cs typeface="Roboto"/>
              <a:sym typeface="Roboto"/>
            </a:endParaRPr>
          </a:p>
        </p:txBody>
      </p:sp>
      <p:pic>
        <p:nvPicPr>
          <p:cNvPr id="113" name="Google Shape;113;p20"/>
          <p:cNvPicPr preferRelativeResize="0"/>
          <p:nvPr/>
        </p:nvPicPr>
        <p:blipFill>
          <a:blip r:embed="rId4">
            <a:alphaModFix/>
          </a:blip>
          <a:stretch>
            <a:fillRect/>
          </a:stretch>
        </p:blipFill>
        <p:spPr>
          <a:xfrm>
            <a:off x="370350" y="3352900"/>
            <a:ext cx="2076723" cy="1640726"/>
          </a:xfrm>
          <a:prstGeom prst="rect">
            <a:avLst/>
          </a:prstGeom>
          <a:noFill/>
          <a:ln>
            <a:noFill/>
          </a:ln>
        </p:spPr>
      </p:pic>
      <p:pic>
        <p:nvPicPr>
          <p:cNvPr id="114" name="Google Shape;114;p20"/>
          <p:cNvPicPr preferRelativeResize="0"/>
          <p:nvPr/>
        </p:nvPicPr>
        <p:blipFill>
          <a:blip r:embed="rId5">
            <a:alphaModFix/>
          </a:blip>
          <a:stretch>
            <a:fillRect/>
          </a:stretch>
        </p:blipFill>
        <p:spPr>
          <a:xfrm>
            <a:off x="3305225" y="2571750"/>
            <a:ext cx="1885950" cy="207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Double Pendulum Results:</a:t>
            </a:r>
            <a:endParaRPr/>
          </a:p>
        </p:txBody>
      </p:sp>
      <p:pic>
        <p:nvPicPr>
          <p:cNvPr id="120" name="Google Shape;120;p21"/>
          <p:cNvPicPr preferRelativeResize="0"/>
          <p:nvPr/>
        </p:nvPicPr>
        <p:blipFill>
          <a:blip r:embed="rId3">
            <a:alphaModFix/>
          </a:blip>
          <a:stretch>
            <a:fillRect/>
          </a:stretch>
        </p:blipFill>
        <p:spPr>
          <a:xfrm>
            <a:off x="152400" y="1277025"/>
            <a:ext cx="2897999" cy="2293476"/>
          </a:xfrm>
          <a:prstGeom prst="rect">
            <a:avLst/>
          </a:prstGeom>
          <a:noFill/>
          <a:ln>
            <a:noFill/>
          </a:ln>
        </p:spPr>
      </p:pic>
      <p:pic>
        <p:nvPicPr>
          <p:cNvPr id="121" name="Google Shape;121;p21"/>
          <p:cNvPicPr preferRelativeResize="0"/>
          <p:nvPr/>
        </p:nvPicPr>
        <p:blipFill>
          <a:blip r:embed="rId4">
            <a:alphaModFix/>
          </a:blip>
          <a:stretch>
            <a:fillRect/>
          </a:stretch>
        </p:blipFill>
        <p:spPr>
          <a:xfrm>
            <a:off x="3202799" y="1277025"/>
            <a:ext cx="5788800" cy="28975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Lorenz Attractor</a:t>
            </a:r>
            <a:endParaRPr/>
          </a:p>
        </p:txBody>
      </p:sp>
      <p:pic>
        <p:nvPicPr>
          <p:cNvPr id="127" name="Google Shape;127;p22"/>
          <p:cNvPicPr preferRelativeResize="0"/>
          <p:nvPr/>
        </p:nvPicPr>
        <p:blipFill>
          <a:blip r:embed="rId3">
            <a:alphaModFix/>
          </a:blip>
          <a:stretch>
            <a:fillRect/>
          </a:stretch>
        </p:blipFill>
        <p:spPr>
          <a:xfrm>
            <a:off x="152400" y="1277025"/>
            <a:ext cx="3722376" cy="3330049"/>
          </a:xfrm>
          <a:prstGeom prst="rect">
            <a:avLst/>
          </a:prstGeom>
          <a:noFill/>
          <a:ln>
            <a:noFill/>
          </a:ln>
        </p:spPr>
      </p:pic>
      <p:sp>
        <p:nvSpPr>
          <p:cNvPr id="128" name="Google Shape;128;p22"/>
          <p:cNvSpPr txBox="1"/>
          <p:nvPr/>
        </p:nvSpPr>
        <p:spPr>
          <a:xfrm>
            <a:off x="4220025" y="1549150"/>
            <a:ext cx="4438800" cy="15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The Lorenz attractor is a well-known chaotic system that exhibits complex and unpredictable behavior. It was first studied by Edward Lorenz in 1963 and has since become a prominent example in the field of chaos theory.</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